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825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15620" autoAdjust="0"/>
    <p:restoredTop sz="72286" autoAdjust="0"/>
  </p:normalViewPr>
  <p:slideViewPr>
    <p:cSldViewPr>
      <p:cViewPr varScale="1">
        <p:scale>
          <a:sx n="66" d="100"/>
          <a:sy n="66" d="100"/>
        </p:scale>
        <p:origin x="-14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9D9EE-24FD-41E2-9D5B-1BA575EBDC66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DD36E-D824-43E9-8347-62E573BEB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would you expect to be (or who are) the innovators and early adopters in your field of work for the innovation you are exploring?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What strategies are the most persuasive in convincing them to adopt the innovation? </a:t>
            </a:r>
          </a:p>
          <a:p>
            <a:endParaRPr lang="en-US" dirty="0" smtClean="0"/>
          </a:p>
          <a:p>
            <a:r>
              <a:rPr lang="en-US" dirty="0" smtClean="0"/>
              <a:t>Who do you think would be (or who are) the laggards in terms of rejecting the innovation?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What strategies would be best to help move them toward adoption? </a:t>
            </a:r>
          </a:p>
          <a:p>
            <a:endParaRPr lang="en-US" dirty="0" smtClean="0"/>
          </a:p>
          <a:p>
            <a:r>
              <a:rPr lang="en-US" dirty="0" smtClean="0"/>
              <a:t>Which combination of perceived attributes would be best for helping your innovation meet critical mass in your industry</a:t>
            </a:r>
            <a:r>
              <a:rPr lang="en-US" smtClean="0"/>
              <a:t>?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DD36E-D824-43E9-8347-62E573BEB1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888E-E0D9-4E52-B7E7-B418F99DF4D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616D-14AC-4649-A236-F4C15258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888E-E0D9-4E52-B7E7-B418F99DF4D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616D-14AC-4649-A236-F4C15258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888E-E0D9-4E52-B7E7-B418F99DF4D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616D-14AC-4649-A236-F4C15258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888E-E0D9-4E52-B7E7-B418F99DF4D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616D-14AC-4649-A236-F4C15258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888E-E0D9-4E52-B7E7-B418F99DF4D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616D-14AC-4649-A236-F4C15258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888E-E0D9-4E52-B7E7-B418F99DF4D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616D-14AC-4649-A236-F4C15258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888E-E0D9-4E52-B7E7-B418F99DF4D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616D-14AC-4649-A236-F4C15258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888E-E0D9-4E52-B7E7-B418F99DF4D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616D-14AC-4649-A236-F4C15258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888E-E0D9-4E52-B7E7-B418F99DF4D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616D-14AC-4649-A236-F4C15258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888E-E0D9-4E52-B7E7-B418F99DF4D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616D-14AC-4649-A236-F4C15258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888E-E0D9-4E52-B7E7-B418F99DF4D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5616D-14AC-4649-A236-F4C15258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9888E-E0D9-4E52-B7E7-B418F99DF4D5}" type="datetimeFigureOut">
              <a:rPr lang="en-US" smtClean="0"/>
              <a:pPr/>
              <a:t>4/22/2010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5616D-14AC-4649-A236-F4C152584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0" y="30480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Will we do this and who shall give us the OK? –The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CAOor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President…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After a trial period or when attempting the trial, we need to be sure proprietary information is kept secure.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Show who will have access and how we will know.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Show how records are automatically retained and notice given to all when an update made.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Security was an early issue, but all become police in maintaining the integrity of the system.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How do we implement?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Easy access to commercial sites and for a fee the site can be protected and not available to all.  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Organizer has say who can participate and can monitor.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Benefits include update broadcast email to participants.  No need to create a list and monitor it, send to all who have access.  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Information current.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Changes consistent across the board.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Clarifications available.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Other industries have embraced, soon our competitors will as well! 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Story Board Slide 7</a:t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coming on board?</a:t>
            </a:r>
            <a:endParaRPr lang="en-US" sz="3100" i="1" dirty="0"/>
          </a:p>
        </p:txBody>
      </p:sp>
      <p:sp>
        <p:nvSpPr>
          <p:cNvPr id="4" name="Rectangle 3"/>
          <p:cNvSpPr/>
          <p:nvPr/>
        </p:nvSpPr>
        <p:spPr>
          <a:xfrm rot="20239895">
            <a:off x="478898" y="2012480"/>
            <a:ext cx="417454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i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Who starts it off?</a:t>
            </a:r>
            <a:endParaRPr lang="en-US" sz="6600" b="1" i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Rectangle 4"/>
          <p:cNvSpPr/>
          <p:nvPr/>
        </p:nvSpPr>
        <p:spPr>
          <a:xfrm rot="2579131">
            <a:off x="1355998" y="2967335"/>
            <a:ext cx="64320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rylium" pitchFamily="2" charset="0"/>
              </a:rPr>
              <a:t>Who says yeah or nay?</a:t>
            </a:r>
            <a:endParaRPr lang="en-US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rylium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 rot="633355">
            <a:off x="2767028" y="3545274"/>
            <a:ext cx="6346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ylium" pitchFamily="2" charset="0"/>
              </a:rPr>
              <a:t>Why are we doing this?</a:t>
            </a:r>
            <a:endParaRPr lang="en-US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ylium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1447800"/>
            <a:ext cx="8153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Who gets a wiki up and rolling for the department?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Someone who has the need for fast communication/resource access needs.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Someone who wants the information to be usable to all in the department.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Someone who needs to know the information is available and can model this as best practices would indicate.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Department Head!</a:t>
            </a:r>
            <a:endParaRPr lang="en-U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1524000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Why should we do this?</a:t>
            </a:r>
          </a:p>
          <a:p>
            <a:pPr>
              <a:buFont typeface="Arial" pitchFamily="34" charset="0"/>
              <a:buChar char="•"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To stay competitive.</a:t>
            </a:r>
          </a:p>
          <a:p>
            <a:pPr>
              <a:buFont typeface="Arial" pitchFamily="34" charset="0"/>
              <a:buChar char="•"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To ensure accurate and up to date information.</a:t>
            </a:r>
          </a:p>
          <a:p>
            <a:pPr>
              <a:buFont typeface="Arial" pitchFamily="34" charset="0"/>
              <a:buChar char="•"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To  be able to easily update and correct as we go.</a:t>
            </a:r>
          </a:p>
          <a:p>
            <a:pPr>
              <a:buFont typeface="Arial" pitchFamily="34" charset="0"/>
              <a:buChar char="•"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Because it is secure and inexpensive.</a:t>
            </a:r>
          </a:p>
          <a:p>
            <a:pPr>
              <a:buFont typeface="Arial" pitchFamily="34" charset="0"/>
              <a:buChar char="•"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Because it makes us leaders in the organization staying up with the ever changing programs we offer.</a:t>
            </a:r>
          </a:p>
          <a:p>
            <a:pPr>
              <a:buFont typeface="Arial" pitchFamily="34" charset="0"/>
              <a:buChar char="•"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 New" pitchFamily="18" charset="-34"/>
                <a:cs typeface="Angsana New" pitchFamily="18" charset="-34"/>
              </a:rPr>
              <a:t>To have  fluid and flexible system with records of updates.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026" name="Picture 2" descr="C:\Users\NJS\Pictures\Microsoft Clip Organizer\j007862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762000"/>
            <a:ext cx="645322" cy="1388269"/>
          </a:xfrm>
          <a:prstGeom prst="rect">
            <a:avLst/>
          </a:prstGeom>
          <a:noFill/>
        </p:spPr>
      </p:pic>
      <p:pic>
        <p:nvPicPr>
          <p:cNvPr id="1027" name="Picture 3" descr="C:\Users\NJS\Pictures\Microsoft Clip Organizer\j0078740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5257800"/>
            <a:ext cx="741880" cy="1357552"/>
          </a:xfrm>
          <a:prstGeom prst="rect">
            <a:avLst/>
          </a:prstGeom>
          <a:noFill/>
        </p:spPr>
      </p:pic>
      <p:pic>
        <p:nvPicPr>
          <p:cNvPr id="1028" name="Picture 4" descr="C:\Users\NJS\Pictures\Microsoft Clip Organizer\j0078734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315200" y="5486400"/>
            <a:ext cx="1500564" cy="1143000"/>
          </a:xfrm>
          <a:prstGeom prst="rect">
            <a:avLst/>
          </a:prstGeom>
          <a:noFill/>
        </p:spPr>
      </p:pic>
      <p:pic>
        <p:nvPicPr>
          <p:cNvPr id="1029" name="Picture 5" descr="C:\Users\NJS\Pictures\Microsoft Clip Organizer\j0078818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4800" y="0"/>
            <a:ext cx="771525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3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300"/>
                            </p:stCondLst>
                            <p:childTnLst>
                              <p:par>
                                <p:cTn id="4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300"/>
                            </p:stCondLst>
                            <p:childTnLst>
                              <p:par>
                                <p:cTn id="5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300"/>
                            </p:stCondLst>
                            <p:childTnLst>
                              <p:par>
                                <p:cTn id="63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4600"/>
                            </p:stCondLst>
                            <p:childTnLst>
                              <p:par>
                                <p:cTn id="70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400"/>
                            </p:stCondLst>
                            <p:childTnLst>
                              <p:par>
                                <p:cTn id="77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700"/>
                            </p:stCondLst>
                            <p:childTnLst>
                              <p:par>
                                <p:cTn id="84" presetID="53" presetClass="exit" presetSubtype="0" fill="hold" grpId="1" nodeType="afterEffect">
                                  <p:stCondLst>
                                    <p:cond delay="25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3" presetClass="exit" presetSubtype="0" fill="hold" grpId="1" nodeType="withEffect">
                                  <p:stCondLst>
                                    <p:cond delay="25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xit" presetSubtype="0" fill="hold" grpId="1" nodeType="withEffect">
                                  <p:stCondLst>
                                    <p:cond delay="25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3" presetClass="exit" presetSubtype="0" fill="hold" grpId="1" nodeType="withEffect">
                                  <p:stCondLst>
                                    <p:cond delay="25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3" presetClass="exit" presetSubtype="0" fill="hold" grpId="1" nodeType="withEffect">
                                  <p:stCondLst>
                                    <p:cond delay="25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05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5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200"/>
                            </p:stCondLst>
                            <p:childTnLst>
                              <p:par>
                                <p:cTn id="119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8400"/>
                            </p:stCondLst>
                            <p:childTnLst>
                              <p:par>
                                <p:cTn id="126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1600"/>
                            </p:stCondLst>
                            <p:childTnLst>
                              <p:par>
                                <p:cTn id="133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6900"/>
                            </p:stCondLst>
                            <p:childTnLst>
                              <p:par>
                                <p:cTn id="140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2200"/>
                            </p:stCondLst>
                            <p:childTnLst>
                              <p:par>
                                <p:cTn id="147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6800"/>
                            </p:stCondLst>
                            <p:childTnLst>
                              <p:par>
                                <p:cTn id="154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6600"/>
                            </p:stCondLst>
                            <p:childTnLst>
                              <p:par>
                                <p:cTn id="161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62900"/>
                            </p:stCondLst>
                            <p:childTnLst>
                              <p:par>
                                <p:cTn id="168" presetID="53" presetClass="exit" presetSubtype="0" fill="hold" grpId="1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53" presetClass="exit" presetSubtype="0" fill="hold" grpId="1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53" presetClass="exit" presetSubtype="0" fill="hold" grpId="1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53" presetClass="exit" presetSubtype="0" fill="hold" grpId="1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53" presetClass="exit" presetSubtype="0" fill="hold" grpId="1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53" presetClass="exit" presetSubtype="0" fill="hold" grpId="1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53" presetClass="exit" presetSubtype="0" fill="hold" grpId="1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67900"/>
                            </p:stCondLst>
                            <p:childTnLst>
                              <p:par>
                                <p:cTn id="216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69700"/>
                            </p:stCondLst>
                            <p:childTnLst>
                              <p:par>
                                <p:cTn id="223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71750"/>
                            </p:stCondLst>
                            <p:childTnLst>
                              <p:par>
                                <p:cTn id="230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73250"/>
                            </p:stCondLst>
                            <p:childTnLst>
                              <p:par>
                                <p:cTn id="2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74250"/>
                            </p:stCondLst>
                            <p:childTnLst>
                              <p:par>
                                <p:cTn id="244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76000"/>
                            </p:stCondLst>
                            <p:childTnLst>
                              <p:par>
                                <p:cTn id="251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77850"/>
                            </p:stCondLst>
                            <p:childTnLst>
                              <p:par>
                                <p:cTn id="258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79050"/>
                            </p:stCondLst>
                            <p:childTnLst>
                              <p:par>
                                <p:cTn id="265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81000"/>
                            </p:stCondLst>
                            <p:childTnLst>
                              <p:par>
                                <p:cTn id="272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82450"/>
                            </p:stCondLst>
                            <p:childTnLst>
                              <p:par>
                                <p:cTn id="279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84650"/>
                            </p:stCondLst>
                            <p:childTnLst>
                              <p:par>
                                <p:cTn id="286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85750"/>
                            </p:stCondLst>
                            <p:childTnLst>
                              <p:par>
                                <p:cTn id="293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87000"/>
                            </p:stCondLst>
                            <p:childTnLst>
                              <p:par>
                                <p:cTn id="300" presetID="39" presetClass="entr" presetSubtype="0" ac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88100"/>
                            </p:stCondLst>
                            <p:childTnLst>
                              <p:par>
                                <p:cTn id="307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90150"/>
                            </p:stCondLst>
                            <p:childTnLst>
                              <p:par>
                                <p:cTn id="3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 bldLvl="5" advAuto="1000"/>
      <p:bldP spid="2" grpId="0"/>
      <p:bldP spid="2" grpId="1"/>
      <p:bldP spid="4" grpId="0" build="p"/>
      <p:bldP spid="4" grpId="1" build="allAtOnce" rev="1"/>
      <p:bldP spid="5" grpId="0"/>
      <p:bldP spid="5" grpId="1"/>
      <p:bldP spid="8" grpId="0"/>
      <p:bldP spid="8" grpId="1"/>
      <p:bldP spid="9" grpId="0" uiExpand="1" build="p" bldLvl="5"/>
      <p:bldP spid="9" grpId="1" build="allAtOnce"/>
      <p:bldP spid="10" grpId="0" build="p" bldLvl="5"/>
      <p:bldP spid="10" grpId="1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1193</TotalTime>
  <Words>409</Words>
  <Application>Microsoft Office PowerPoint</Application>
  <PresentationFormat>On-screen Show (4:3)</PresentationFormat>
  <Paragraphs>37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Story Board Slide 7 Who’s coming on board?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Wiki, aka Web 2.0</dc:title>
  <dc:creator>NJS</dc:creator>
  <cp:lastModifiedBy>NJS</cp:lastModifiedBy>
  <cp:revision>132</cp:revision>
  <dcterms:created xsi:type="dcterms:W3CDTF">2010-04-01T16:14:28Z</dcterms:created>
  <dcterms:modified xsi:type="dcterms:W3CDTF">2010-04-23T02:18:21Z</dcterms:modified>
</cp:coreProperties>
</file>